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0" r:id="rId5"/>
    <p:sldId id="261" r:id="rId6"/>
    <p:sldId id="263" r:id="rId7"/>
    <p:sldId id="304" r:id="rId8"/>
    <p:sldId id="305" r:id="rId9"/>
    <p:sldId id="307" r:id="rId10"/>
    <p:sldId id="309" r:id="rId11"/>
    <p:sldId id="287" r:id="rId12"/>
    <p:sldId id="298" r:id="rId13"/>
    <p:sldId id="299" r:id="rId14"/>
    <p:sldId id="300" r:id="rId15"/>
    <p:sldId id="303" r:id="rId16"/>
    <p:sldId id="306" r:id="rId17"/>
    <p:sldId id="308" r:id="rId18"/>
    <p:sldId id="301" r:id="rId19"/>
    <p:sldId id="266" r:id="rId2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>
        <p:scale>
          <a:sx n="78" d="100"/>
          <a:sy n="78" d="100"/>
        </p:scale>
        <p:origin x="2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5592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3600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276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7798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1697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939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5029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9698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015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884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6992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A78F-192F-4582-B504-24779748F7CF}" type="datetimeFigureOut">
              <a:rPr lang="en-ZW" smtClean="0"/>
              <a:t>18/6/2025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4FE9-2E70-42A3-A6FD-D7A17017F65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106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57" y="2042803"/>
            <a:ext cx="12175291" cy="14343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Urban Transport System in Harare: Challenges </a:t>
            </a:r>
            <a:r>
              <a:rPr lang="en-US" sz="36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nd Policy Recommendations</a:t>
            </a:r>
            <a:r>
              <a:rPr lang="en-US" sz="32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Towards inclusive  Socio Economic Transformation: Leaving No-one and No place behind”</a:t>
            </a:r>
            <a:endParaRPr lang="en-ZW" sz="1800" i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9" y="5029199"/>
            <a:ext cx="12175291" cy="1001223"/>
          </a:xfrm>
        </p:spPr>
        <p:txBody>
          <a:bodyPr>
            <a:normAutofit fontScale="92500" lnSpcReduction="10000"/>
          </a:bodyPr>
          <a:lstStyle/>
          <a:p>
            <a:r>
              <a:rPr lang="en-ZW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W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Gwamuri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Pro-Vice 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Chancellor: </a:t>
            </a:r>
            <a:r>
              <a:rPr lang="en-ZW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Innovation and Commercialization</a:t>
            </a:r>
          </a:p>
          <a:p>
            <a:r>
              <a:rPr lang="en-ZW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Email:jgwamuri@hit.ac.zw</a:t>
            </a:r>
            <a:endParaRPr lang="en-ZW" sz="1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6110653"/>
            <a:ext cx="12175291" cy="766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8" y="249116"/>
            <a:ext cx="2337577" cy="1097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82" y="252570"/>
            <a:ext cx="1644964" cy="109363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94360" y="3994515"/>
            <a:ext cx="10323819" cy="1034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Harare Provincial Development Dialogue </a:t>
            </a:r>
            <a:endParaRPr lang="en-ZW" sz="4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058" y="3585068"/>
            <a:ext cx="9593036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Presented on Behalf of Prof. Eng. Q. C Kanhukamwe : Vice Chancellor - HIT</a:t>
            </a:r>
            <a:endParaRPr lang="en-US" sz="20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943" y="56200"/>
            <a:ext cx="7969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HIT’s Vision for Sustainable Transport</a:t>
            </a:r>
            <a:endParaRPr lang="en-ZW" sz="40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326242"/>
            <a:ext cx="10404021" cy="45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r="12874" b="6391"/>
          <a:stretch/>
        </p:blipFill>
        <p:spPr>
          <a:xfrm>
            <a:off x="1192143" y="109536"/>
            <a:ext cx="1028808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61660" y="715052"/>
            <a:ext cx="2565521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 Hectares of Land</a:t>
            </a:r>
          </a:p>
        </p:txBody>
      </p:sp>
      <p:sp>
        <p:nvSpPr>
          <p:cNvPr id="10" name="Rectangle 9"/>
          <p:cNvSpPr/>
          <p:nvPr/>
        </p:nvSpPr>
        <p:spPr>
          <a:xfrm rot="19477667">
            <a:off x="8513611" y="4845515"/>
            <a:ext cx="2565521" cy="35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Coventry Road</a:t>
            </a:r>
          </a:p>
        </p:txBody>
      </p:sp>
      <p:sp>
        <p:nvSpPr>
          <p:cNvPr id="11" name="Rectangle 10"/>
          <p:cNvSpPr/>
          <p:nvPr/>
        </p:nvSpPr>
        <p:spPr>
          <a:xfrm rot="20731105">
            <a:off x="1038696" y="1180776"/>
            <a:ext cx="2565521" cy="377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Samora </a:t>
            </a:r>
            <a:r>
              <a:rPr lang="en-ZW" dirty="0" err="1"/>
              <a:t>Machel</a:t>
            </a:r>
            <a:r>
              <a:rPr lang="en-ZW" dirty="0"/>
              <a:t> Road</a:t>
            </a:r>
          </a:p>
        </p:txBody>
      </p:sp>
      <p:sp>
        <p:nvSpPr>
          <p:cNvPr id="12" name="Right Arrow 11"/>
          <p:cNvSpPr/>
          <p:nvPr/>
        </p:nvSpPr>
        <p:spPr>
          <a:xfrm rot="12095820">
            <a:off x="6089994" y="2041475"/>
            <a:ext cx="1448393" cy="628126"/>
          </a:xfrm>
          <a:prstGeom prst="rightArrow">
            <a:avLst>
              <a:gd name="adj1" fmla="val 66064"/>
              <a:gd name="adj2" fmla="val 5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Commerce Park </a:t>
            </a:r>
            <a:endParaRPr lang="en-ZW" sz="1200" dirty="0"/>
          </a:p>
        </p:txBody>
      </p:sp>
      <p:sp>
        <p:nvSpPr>
          <p:cNvPr id="13" name="Right Arrow 12"/>
          <p:cNvSpPr/>
          <p:nvPr/>
        </p:nvSpPr>
        <p:spPr>
          <a:xfrm rot="12095820">
            <a:off x="5791985" y="3086642"/>
            <a:ext cx="1390386" cy="68471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</a:t>
            </a:r>
            <a:endParaRPr lang="en-ZW" dirty="0"/>
          </a:p>
        </p:txBody>
      </p:sp>
      <p:sp>
        <p:nvSpPr>
          <p:cNvPr id="14" name="Right Arrow 13"/>
          <p:cNvSpPr/>
          <p:nvPr/>
        </p:nvSpPr>
        <p:spPr>
          <a:xfrm rot="4614903">
            <a:off x="7551162" y="3539745"/>
            <a:ext cx="1263393" cy="48600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Light Industry</a:t>
            </a:r>
            <a:endParaRPr lang="en-ZW" sz="1200" dirty="0"/>
          </a:p>
        </p:txBody>
      </p:sp>
      <p:sp>
        <p:nvSpPr>
          <p:cNvPr id="15" name="Right Arrow 14"/>
          <p:cNvSpPr/>
          <p:nvPr/>
        </p:nvSpPr>
        <p:spPr>
          <a:xfrm rot="4614903">
            <a:off x="9658038" y="2413719"/>
            <a:ext cx="1263393" cy="48600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Heavy Industry</a:t>
            </a:r>
            <a:endParaRPr lang="en-ZW" sz="1200" dirty="0"/>
          </a:p>
        </p:txBody>
      </p:sp>
      <p:sp>
        <p:nvSpPr>
          <p:cNvPr id="16" name="Right Arrow 15"/>
          <p:cNvSpPr/>
          <p:nvPr/>
        </p:nvSpPr>
        <p:spPr>
          <a:xfrm rot="10217207">
            <a:off x="5742343" y="4122123"/>
            <a:ext cx="946769" cy="331276"/>
          </a:xfrm>
          <a:prstGeom prst="rightArrow">
            <a:avLst>
              <a:gd name="adj1" fmla="val 61577"/>
              <a:gd name="adj2" fmla="val 57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Sports</a:t>
            </a:r>
            <a:endParaRPr lang="en-ZW" sz="1200" dirty="0"/>
          </a:p>
        </p:txBody>
      </p:sp>
      <p:sp>
        <p:nvSpPr>
          <p:cNvPr id="17" name="Right Arrow 16"/>
          <p:cNvSpPr/>
          <p:nvPr/>
        </p:nvSpPr>
        <p:spPr>
          <a:xfrm rot="1228178">
            <a:off x="2766703" y="4122701"/>
            <a:ext cx="1263393" cy="48600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Cyber Park</a:t>
            </a:r>
            <a:endParaRPr lang="en-ZW" sz="1200" dirty="0"/>
          </a:p>
        </p:txBody>
      </p:sp>
      <p:sp>
        <p:nvSpPr>
          <p:cNvPr id="18" name="Right Arrow 17"/>
          <p:cNvSpPr/>
          <p:nvPr/>
        </p:nvSpPr>
        <p:spPr>
          <a:xfrm rot="1228178">
            <a:off x="2838964" y="3025781"/>
            <a:ext cx="1263393" cy="387633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Staff  Houses</a:t>
            </a:r>
            <a:endParaRPr lang="en-ZW" sz="1200" dirty="0"/>
          </a:p>
        </p:txBody>
      </p:sp>
      <p:sp>
        <p:nvSpPr>
          <p:cNvPr id="19" name="Right Arrow 18"/>
          <p:cNvSpPr/>
          <p:nvPr/>
        </p:nvSpPr>
        <p:spPr>
          <a:xfrm rot="20888029">
            <a:off x="2429893" y="1470195"/>
            <a:ext cx="1850587" cy="37413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Conference Facilities</a:t>
            </a:r>
            <a:endParaRPr lang="en-ZW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710272" y="223351"/>
            <a:ext cx="536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Tech Development Valley</a:t>
            </a:r>
            <a:endParaRPr lang="en-ZW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1122" y="379996"/>
            <a:ext cx="810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VISION FOR LRV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TRAM </a:t>
            </a: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FOR MASS URBAN TRANSPORTATION IN ZIMBABWE</a:t>
            </a:r>
            <a:endParaRPr lang="en-ZW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70" y="1363753"/>
            <a:ext cx="5096630" cy="4255196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To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revolutionize urban mobility in Zimbabwe by creating a sustainable, efficient, and accessible mass transport system that meets the needs of a growing population, enhances connectivity, and fosters environmental stewardship, ultimately transforming our cities into vibrant, livable communities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en-ZW" dirty="0">
              <a:solidFill>
                <a:srgbClr val="0070C0"/>
              </a:solidFill>
            </a:endParaRPr>
          </a:p>
        </p:txBody>
      </p:sp>
      <p:pic>
        <p:nvPicPr>
          <p:cNvPr id="1026" name="Picture 2" descr="tramline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9355"/>
          <a:stretch>
            <a:fillRect/>
          </a:stretch>
        </p:blipFill>
        <p:spPr bwMode="auto">
          <a:xfrm>
            <a:off x="5370285" y="2028385"/>
            <a:ext cx="6159500" cy="3009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379996"/>
            <a:ext cx="8031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LIGHT RAIL VEHICLE (LRV)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TRAM </a:t>
            </a:r>
            <a:r>
              <a:rPr lang="en-US" sz="2800" b="1" dirty="0">
                <a:latin typeface="Arial Rounded MT Bold" panose="020F0704030504030204" pitchFamily="34" charset="0"/>
              </a:rPr>
              <a:t>FOR MASS URBAN TRANSPORTATION IN ZIMBABWE</a:t>
            </a:r>
            <a:endParaRPr lang="en-ZW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568" y="1477371"/>
            <a:ext cx="10515600" cy="3919222"/>
          </a:xfrm>
        </p:spPr>
        <p:txBody>
          <a:bodyPr>
            <a:normAutofit/>
          </a:bodyPr>
          <a:lstStyle/>
          <a:p>
            <a:pPr algn="just"/>
            <a:r>
              <a:rPr lang="en-ZW" sz="3200" b="1" dirty="0" smtClean="0">
                <a:latin typeface="Arial Rounded MT Bold" panose="020F0704030504030204" pitchFamily="34" charset="0"/>
              </a:rPr>
              <a:t>Objectives </a:t>
            </a:r>
            <a:endParaRPr lang="en-ZW" sz="3200" dirty="0">
              <a:latin typeface="Arial Rounded MT Bold" panose="020F07040305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2800" dirty="0">
                <a:latin typeface="Arial Rounded MT Bold" panose="020F0704030504030204" pitchFamily="34" charset="0"/>
              </a:rPr>
              <a:t>Establish a national centre for urban mass transportation equipped with design, manufacture and testing facilities for light rail vehicles.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2800" dirty="0">
                <a:latin typeface="Arial Rounded MT Bold" panose="020F0704030504030204" pitchFamily="34" charset="0"/>
              </a:rPr>
              <a:t>Develop and manufacture and deploy light rail vehicles on networks established in Zimbabwe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2800" dirty="0">
                <a:latin typeface="Arial Rounded MT Bold" panose="020F0704030504030204" pitchFamily="34" charset="0"/>
              </a:rPr>
              <a:t>Develop, manufacture rail ticketing, communications and security infrastructure. </a:t>
            </a:r>
          </a:p>
        </p:txBody>
      </p:sp>
    </p:spTree>
    <p:extLst>
      <p:ext uri="{BB962C8B-B14F-4D97-AF65-F5344CB8AC3E}">
        <p14:creationId xmlns:p14="http://schemas.microsoft.com/office/powerpoint/2010/main" val="255966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272" y="379996"/>
            <a:ext cx="8047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LIGHT RAIL VEHICLE (LRV)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TRAM </a:t>
            </a:r>
            <a:r>
              <a:rPr lang="en-US" sz="2800" b="1" dirty="0">
                <a:latin typeface="Arial Rounded MT Bold" panose="020F0704030504030204" pitchFamily="34" charset="0"/>
              </a:rPr>
              <a:t>FOR MASS URBAN TRANSPORTATION IN ZIMBABWE</a:t>
            </a:r>
            <a:endParaRPr lang="en-ZW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779" y="1390721"/>
            <a:ext cx="1107879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ZW" b="1" dirty="0" smtClean="0">
                <a:latin typeface="Arial Rounded MT Bold" panose="020F0704030504030204" pitchFamily="34" charset="0"/>
              </a:rPr>
              <a:t>Expected Impact</a:t>
            </a:r>
            <a:endParaRPr lang="en-ZW" dirty="0">
              <a:latin typeface="Arial Rounded MT Bold" panose="020F0704030504030204" pitchFamily="34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dirty="0">
                <a:latin typeface="Arial Rounded MT Bold" panose="020F0704030504030204" pitchFamily="34" charset="0"/>
              </a:rPr>
              <a:t>Improved traffic management and mobility of citizens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dirty="0">
                <a:latin typeface="Arial Rounded MT Bold" panose="020F0704030504030204" pitchFamily="34" charset="0"/>
              </a:rPr>
              <a:t>Improved security and management of public spaces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dirty="0">
                <a:latin typeface="Arial Rounded MT Bold" panose="020F0704030504030204" pitchFamily="34" charset="0"/>
              </a:rPr>
              <a:t>Development of a multi-billion-dollar tram manufacturing industry in </a:t>
            </a:r>
            <a:r>
              <a:rPr lang="en-ZW" dirty="0" smtClean="0">
                <a:latin typeface="Arial Rounded MT Bold" panose="020F0704030504030204" pitchFamily="34" charset="0"/>
              </a:rPr>
              <a:t>Africa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dirty="0">
                <a:latin typeface="Arial Rounded MT Bold" panose="020F0704030504030204" pitchFamily="34" charset="0"/>
              </a:rPr>
              <a:t>At least 10 000 jobs created directly and in downstream industries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dirty="0">
                <a:latin typeface="Arial Rounded MT Bold" panose="020F0704030504030204" pitchFamily="34" charset="0"/>
              </a:rPr>
              <a:t>Contribution to the value of the steel industry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Sustainable Development: As a clean energy solution, battery-powered systems support Harare's environmental goals, encouraging urban development that prioritizes sustainability and reduces carbon footprints.</a:t>
            </a:r>
            <a:endParaRPr lang="en-ZW" dirty="0">
              <a:latin typeface="Arial Rounded MT Bold" panose="020F0704030504030204" pitchFamily="34" charset="0"/>
            </a:endParaRPr>
          </a:p>
          <a:p>
            <a:pPr lvl="0" algn="just"/>
            <a:endParaRPr lang="en-ZW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9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074978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Case Studies &amp; Global Best </a:t>
            </a:r>
            <a:r>
              <a:rPr lang="en-GB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Practices</a:t>
            </a:r>
            <a:r>
              <a:rPr lang="en-ZW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ZW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29" y="1690688"/>
            <a:ext cx="6739721" cy="4351338"/>
          </a:xfrm>
          <a:ln>
            <a:solidFill>
              <a:schemeClr val="accent6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ZW" b="1" dirty="0">
                <a:latin typeface="Arial Rounded MT Bold" panose="020F0704030504030204" pitchFamily="34" charset="0"/>
              </a:rPr>
              <a:t>Coventry Very Light Rail (UK): </a:t>
            </a:r>
            <a:r>
              <a:rPr lang="en-ZW" dirty="0">
                <a:latin typeface="Arial Rounded MT Bold" panose="020F0704030504030204" pitchFamily="34" charset="0"/>
              </a:rPr>
              <a:t>University–city partnership delivering low-cost, modular tram systems</a:t>
            </a:r>
            <a:r>
              <a:rPr lang="en-ZW" dirty="0" smtClean="0">
                <a:latin typeface="Arial Rounded MT Bold" panose="020F07040305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ZW" b="1" dirty="0" smtClean="0">
                <a:latin typeface="Arial Rounded MT Bold" panose="020F0704030504030204" pitchFamily="34" charset="0"/>
              </a:rPr>
              <a:t>Addis </a:t>
            </a:r>
            <a:r>
              <a:rPr lang="en-ZW" b="1" dirty="0">
                <a:latin typeface="Arial Rounded MT Bold" panose="020F0704030504030204" pitchFamily="34" charset="0"/>
              </a:rPr>
              <a:t>Ababa Light Rail (Ethiopia): </a:t>
            </a:r>
            <a:r>
              <a:rPr lang="en-ZW" dirty="0">
                <a:latin typeface="Arial Rounded MT Bold" panose="020F0704030504030204" pitchFamily="34" charset="0"/>
              </a:rPr>
              <a:t>Integrated urban rail system improving mobility and reducing emissions</a:t>
            </a:r>
            <a:r>
              <a:rPr lang="en-ZW" dirty="0" smtClean="0">
                <a:latin typeface="Arial Rounded MT Bold" panose="020F07040305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ZW" b="1" dirty="0" smtClean="0">
                <a:latin typeface="Arial Rounded MT Bold" panose="020F0704030504030204" pitchFamily="34" charset="0"/>
              </a:rPr>
              <a:t>Bogotá </a:t>
            </a:r>
            <a:r>
              <a:rPr lang="en-ZW" b="1" dirty="0" err="1">
                <a:latin typeface="Arial Rounded MT Bold" panose="020F0704030504030204" pitchFamily="34" charset="0"/>
              </a:rPr>
              <a:t>TransMilenio</a:t>
            </a:r>
            <a:r>
              <a:rPr lang="en-ZW" b="1" dirty="0">
                <a:latin typeface="Arial Rounded MT Bold" panose="020F0704030504030204" pitchFamily="34" charset="0"/>
              </a:rPr>
              <a:t> (Colombia): </a:t>
            </a:r>
            <a:r>
              <a:rPr lang="en-ZW" dirty="0">
                <a:latin typeface="Arial Rounded MT Bold" panose="020F0704030504030204" pitchFamily="34" charset="0"/>
              </a:rPr>
              <a:t>Bus Rapid Transit (BRT) system as a scalable, cost-effective solution</a:t>
            </a:r>
            <a:r>
              <a:rPr lang="en-ZW" dirty="0" smtClean="0">
                <a:latin typeface="Arial Rounded MT Bold" panose="020F07040305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ZW" b="1" dirty="0" smtClean="0">
                <a:latin typeface="Arial Rounded MT Bold" panose="020F0704030504030204" pitchFamily="34" charset="0"/>
              </a:rPr>
              <a:t>Key </a:t>
            </a:r>
            <a:r>
              <a:rPr lang="en-ZW" b="1" dirty="0">
                <a:latin typeface="Arial Rounded MT Bold" panose="020F0704030504030204" pitchFamily="34" charset="0"/>
              </a:rPr>
              <a:t>Takeaway: </a:t>
            </a:r>
            <a:r>
              <a:rPr lang="en-ZW" dirty="0">
                <a:latin typeface="Arial Rounded MT Bold" panose="020F0704030504030204" pitchFamily="34" charset="0"/>
              </a:rPr>
              <a:t>Localized innovation, public-private partnerships, and strong policy frameworks are critical.</a:t>
            </a:r>
            <a:endParaRPr lang="en-ZW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train on a track&#10;&#10;AI-generated content may be incorrect.">
            <a:extLst>
              <a:ext uri="{FF2B5EF4-FFF2-40B4-BE49-F238E27FC236}">
                <a16:creationId xmlns:a16="http://schemas.microsoft.com/office/drawing/2014/main" id="{A1534DA0-A1BC-5535-D8EF-3EE9848A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66" y="1780496"/>
            <a:ext cx="5078234" cy="33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943" y="56200"/>
            <a:ext cx="7969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Policy Recommendations</a:t>
            </a:r>
            <a:endParaRPr lang="en-ZW" sz="44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557" y="1690008"/>
            <a:ext cx="11511643" cy="3906198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Integrated Urban Mobility Planning: Develop a multimodal transport master plan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Smart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Mobility Solutions: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Invest in intelligent transport systems (ITS), e-ticketing, and real-time traffic management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Formalization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of Public Transport: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Transition informal operators into regulated cooperatives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Incentivize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Clean Transport: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Promote electric vehicles and non-motorized transport infrastructure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Institutional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Coordination: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Strengthen collaboration between city councils, ministries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, Industry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and academia.</a:t>
            </a:r>
            <a:endParaRPr lang="en-ZW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9242" y="379996"/>
            <a:ext cx="778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Call to Action</a:t>
            </a:r>
            <a:endParaRPr lang="en-ZW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764" y="1390721"/>
            <a:ext cx="11552465" cy="435133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en-ZW" dirty="0">
              <a:latin typeface="Arial Rounded MT Bold" panose="020F0704030504030204" pitchFamily="34" charset="0"/>
            </a:endParaRP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>
                <a:latin typeface="Arial Rounded MT Bold" panose="020F0704030504030204" pitchFamily="34" charset="0"/>
              </a:rPr>
              <a:t>Government:</a:t>
            </a:r>
            <a:r>
              <a:rPr lang="en-GB" dirty="0">
                <a:latin typeface="Arial Rounded MT Bold" panose="020F0704030504030204" pitchFamily="34" charset="0"/>
              </a:rPr>
              <a:t> Enable policy reforms and provide catalytic funding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 Rounded MT Bold" panose="020F0704030504030204" pitchFamily="34" charset="0"/>
              </a:rPr>
              <a:t>Private </a:t>
            </a:r>
            <a:r>
              <a:rPr lang="en-GB" b="1" dirty="0">
                <a:latin typeface="Arial Rounded MT Bold" panose="020F0704030504030204" pitchFamily="34" charset="0"/>
              </a:rPr>
              <a:t>Sector</a:t>
            </a:r>
            <a:r>
              <a:rPr lang="en-GB" dirty="0">
                <a:latin typeface="Arial Rounded MT Bold" panose="020F0704030504030204" pitchFamily="34" charset="0"/>
              </a:rPr>
              <a:t>: Invest in transport infrastructure and innovation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 Rounded MT Bold" panose="020F0704030504030204" pitchFamily="34" charset="0"/>
              </a:rPr>
              <a:t>Academia </a:t>
            </a:r>
            <a:r>
              <a:rPr lang="en-GB" b="1" dirty="0">
                <a:latin typeface="Arial Rounded MT Bold" panose="020F0704030504030204" pitchFamily="34" charset="0"/>
              </a:rPr>
              <a:t>(HIT): </a:t>
            </a:r>
            <a:r>
              <a:rPr lang="en-GB" dirty="0">
                <a:latin typeface="Arial Rounded MT Bold" panose="020F0704030504030204" pitchFamily="34" charset="0"/>
              </a:rPr>
              <a:t>Lead R&amp;D, skills development, and commercialization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 Rounded MT Bold" panose="020F0704030504030204" pitchFamily="34" charset="0"/>
              </a:rPr>
              <a:t>Communities</a:t>
            </a:r>
            <a:r>
              <a:rPr lang="en-GB" dirty="0">
                <a:latin typeface="Arial Rounded MT Bold" panose="020F0704030504030204" pitchFamily="34" charset="0"/>
              </a:rPr>
              <a:t>: Embrace sustainable transport culture and </a:t>
            </a:r>
            <a:r>
              <a:rPr lang="en-GB" dirty="0" smtClean="0">
                <a:latin typeface="Arial Rounded MT Bold" panose="020F0704030504030204" pitchFamily="34" charset="0"/>
              </a:rPr>
              <a:t>behaviour </a:t>
            </a:r>
            <a:r>
              <a:rPr lang="en-GB" dirty="0">
                <a:latin typeface="Arial Rounded MT Bold" panose="020F0704030504030204" pitchFamily="34" charset="0"/>
              </a:rPr>
              <a:t>change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 Rounded MT Bold" panose="020F0704030504030204" pitchFamily="34" charset="0"/>
              </a:rPr>
              <a:t>Development </a:t>
            </a:r>
            <a:r>
              <a:rPr lang="en-GB" b="1" dirty="0">
                <a:latin typeface="Arial Rounded MT Bold" panose="020F0704030504030204" pitchFamily="34" charset="0"/>
              </a:rPr>
              <a:t>Partners</a:t>
            </a:r>
            <a:r>
              <a:rPr lang="en-GB" dirty="0">
                <a:latin typeface="Arial Rounded MT Bold" panose="020F0704030504030204" pitchFamily="34" charset="0"/>
              </a:rPr>
              <a:t>: Support pilot projects and capacity building.</a:t>
            </a:r>
            <a:endParaRPr lang="en-ZW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62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9242" y="379996"/>
            <a:ext cx="778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8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Conclusion</a:t>
            </a:r>
            <a:endParaRPr lang="en-ZW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764" y="1097376"/>
            <a:ext cx="11552465" cy="338481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ZW" dirty="0">
              <a:latin typeface="Arial Rounded MT Bold" panose="020F070403050403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 Rounded MT Bold" panose="020F0704030504030204" pitchFamily="34" charset="0"/>
              </a:rPr>
              <a:t>HIT is committed to shaping the future of urban mobility in Zimbabwe. 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 Rounded MT Bold" panose="020F0704030504030204" pitchFamily="34" charset="0"/>
              </a:rPr>
              <a:t>Through </a:t>
            </a:r>
            <a:r>
              <a:rPr lang="en-GB" dirty="0">
                <a:latin typeface="Arial Rounded MT Bold" panose="020F0704030504030204" pitchFamily="34" charset="0"/>
              </a:rPr>
              <a:t>innovation, collaboration, and strategic foresight, we aim to deliver transport solutions that are inclusive, sustainable, and transformative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Let’s </a:t>
            </a:r>
            <a:r>
              <a:rPr lang="en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move Harare forward—together.</a:t>
            </a:r>
            <a:endParaRPr lang="en-ZW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073A8996x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" y="4604657"/>
            <a:ext cx="2773045" cy="222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HIT\AppData\Local\Microsoft\Windows\INetCache\Content.Word\073A8973x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42" y="4604657"/>
            <a:ext cx="2762885" cy="231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HIT\AppData\Local\Microsoft\Windows\INetCache\Content.Word\073A278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64" y="4677087"/>
            <a:ext cx="3138536" cy="219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27" y="4604657"/>
            <a:ext cx="3513364" cy="23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32"/>
            <a:ext cx="12389280" cy="594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09" y="0"/>
            <a:ext cx="1003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START-UP &amp; SPIN-OFF COMPANIES</a:t>
            </a:r>
            <a:endParaRPr lang="en-ZW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6529" r="-833" b="-10036"/>
          <a:stretch/>
        </p:blipFill>
        <p:spPr>
          <a:xfrm>
            <a:off x="2059621" y="1204546"/>
            <a:ext cx="8603331" cy="51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8677" y="256299"/>
            <a:ext cx="73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FOUNDATION OF HIT PRACTICE</a:t>
            </a:r>
            <a:endParaRPr lang="en-ZW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046" y="0"/>
            <a:ext cx="1646063" cy="109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" y="75566"/>
            <a:ext cx="2174182" cy="10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723268" y="1243279"/>
            <a:ext cx="10744200" cy="37369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ZW" sz="1700" b="1" dirty="0">
                <a:latin typeface="Arial" panose="020B0604020202020204" pitchFamily="34" charset="0"/>
                <a:cs typeface="Arial" panose="020B0604020202020204" pitchFamily="34" charset="0"/>
              </a:rPr>
              <a:t>This is encapsulated in the HIT Act of 2005 Chapter [25:26] which outlines</a:t>
            </a:r>
            <a:r>
              <a:rPr lang="en-ZW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W" sz="1700" b="1" dirty="0">
                <a:latin typeface="Arial" panose="020B0604020202020204" pitchFamily="34" charset="0"/>
                <a:cs typeface="Arial" panose="020B0604020202020204" pitchFamily="34" charset="0"/>
              </a:rPr>
              <a:t>among other activities,  that the university</a:t>
            </a:r>
            <a:r>
              <a:rPr lang="en-ZW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W" sz="1700" b="1" dirty="0">
                <a:latin typeface="Arial" panose="020B0604020202020204" pitchFamily="34" charset="0"/>
                <a:cs typeface="Arial" panose="020B0604020202020204" pitchFamily="34" charset="0"/>
              </a:rPr>
              <a:t>exists  broadly to: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Z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“Develop, incubate, transfer and commercialise technology for the rapid industrialisation of the country</a:t>
            </a:r>
            <a:r>
              <a:rPr lang="en-Z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DITC</a:t>
            </a:r>
            <a:endParaRPr lang="en-Z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ZW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966" y="554319"/>
            <a:ext cx="298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HIT MANDATE</a:t>
            </a:r>
            <a:endParaRPr lang="en-ZW" sz="3200" dirty="0">
              <a:solidFill>
                <a:srgbClr val="00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857" y="5094780"/>
            <a:ext cx="102300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ZW" sz="3600" b="1" dirty="0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>DITC Philosophy informs our processes</a:t>
            </a:r>
            <a:endParaRPr lang="en-ZW" sz="36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3" r="246"/>
          <a:stretch/>
        </p:blipFill>
        <p:spPr>
          <a:xfrm>
            <a:off x="2167149" y="1226925"/>
            <a:ext cx="8469019" cy="4628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2532" y="84828"/>
            <a:ext cx="319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ZW" sz="4400" dirty="0">
              <a:solidFill>
                <a:srgbClr val="000099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9" r="4275"/>
          <a:stretch/>
        </p:blipFill>
        <p:spPr>
          <a:xfrm>
            <a:off x="360485" y="939096"/>
            <a:ext cx="11638866" cy="493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17" y="0"/>
            <a:ext cx="2334970" cy="109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7115" y="113618"/>
            <a:ext cx="724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HIT CENTRES </a:t>
            </a:r>
            <a:r>
              <a:rPr lang="en-Z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OF EXCELLENCE</a:t>
            </a:r>
            <a:endParaRPr lang="en-ZW" sz="36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14300"/>
          <a:stretch/>
        </p:blipFill>
        <p:spPr>
          <a:xfrm>
            <a:off x="2496140" y="867227"/>
            <a:ext cx="7929653" cy="51538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" y="0"/>
            <a:ext cx="2334970" cy="1097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5937" y="113618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1121" y="402203"/>
            <a:ext cx="801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400" b="1" dirty="0" smtClean="0">
                <a:solidFill>
                  <a:srgbClr val="000099"/>
                </a:solidFill>
                <a:latin typeface="Arial Rounded MT Bold" panose="020F0704030504030204" pitchFamily="34" charset="0"/>
              </a:rPr>
              <a:t>Introduction: Harare Urban Transport System</a:t>
            </a:r>
            <a:endParaRPr lang="en-ZW" sz="44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557" y="1955819"/>
            <a:ext cx="11511643" cy="3261160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Harare’s urban transport system is under immense pressure due to rapid urbanization, population growth, and outdated infrastructure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HIT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, through its mandate to develop, incubate, transfer, and commercialize technology, is actively contributing to sustainable urban mobility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solutions.</a:t>
            </a:r>
          </a:p>
          <a:p>
            <a:pPr algn="just">
              <a:spcAft>
                <a:spcPts val="600"/>
              </a:spcAft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This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presentation outlines key challenges, policy recommendations, and HIT’s innovation-driven response.</a:t>
            </a:r>
            <a:endParaRPr lang="en-ZW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1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943" y="56200"/>
            <a:ext cx="7969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Current Challenges in Harare’s Urban Transport</a:t>
            </a:r>
            <a:endParaRPr lang="en-ZW" sz="44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557" y="1690008"/>
            <a:ext cx="11511643" cy="3906198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Congestion &amp; Inefficiency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Over-reliance on informal transport (kombis), poor traffic flow, and lack of mass transit options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Aging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Infrastructure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Roads, signals, and public transport systems are outdated and poorly maintained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Environmental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Impact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High emissions from old vehicles contribute to air and noise pollution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Policy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Gaps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Fragmented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regulatory frameworks and limited enforcement capacity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Limited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Accessibility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Inadequate infrastructure for persons with disabilities and non-motorized transport.</a:t>
            </a:r>
            <a:endParaRPr lang="en-ZW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4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5855677"/>
            <a:ext cx="12157318" cy="102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943" y="56200"/>
            <a:ext cx="7969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0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HIT’s Vision for Sustainable Transport</a:t>
            </a:r>
            <a:endParaRPr lang="en-ZW" sz="40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557" y="1690008"/>
            <a:ext cx="11511643" cy="3906198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Light Rail Vehicle (LRV) Project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Design, manufacture, and deploy battery-powered trams for mass transit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Urban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Mobility Innovation Hub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A national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centre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for research, prototyping, and commercialization of transport technologies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Smart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Ticketing &amp; Security Systems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Locally developed digital platforms for fare collection and commuter safety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Hi-Tech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Development Valley (HDV)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Infrastructure to support transport R&amp;D, manufacturing, and skills development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Green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Transport Advocacy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Promoting sustainability through clean energy and circular economy principles.</a:t>
            </a:r>
            <a:endParaRPr lang="en-ZW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" y="145904"/>
            <a:ext cx="2334970" cy="109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637" y="56200"/>
            <a:ext cx="164606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825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Wingdings</vt:lpstr>
      <vt:lpstr>Office Theme</vt:lpstr>
      <vt:lpstr>Urban Transport System in Harare: Challenges and Policy Recommendations “Towards inclusive  Socio Economic Transformation: Leaving No-one and No place behind”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Studies &amp; Global Best Practices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the Future: Vision 2025</dc:title>
  <dc:creator>User</dc:creator>
  <cp:lastModifiedBy>Prof Jeff Gwamuri</cp:lastModifiedBy>
  <cp:revision>159</cp:revision>
  <cp:lastPrinted>2025-02-17T06:01:47Z</cp:lastPrinted>
  <dcterms:created xsi:type="dcterms:W3CDTF">2025-02-15T09:52:37Z</dcterms:created>
  <dcterms:modified xsi:type="dcterms:W3CDTF">2025-06-19T14:20:11Z</dcterms:modified>
</cp:coreProperties>
</file>