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71" r:id="rId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1E23"/>
    <a:srgbClr val="FECA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5033" autoAdjust="0"/>
  </p:normalViewPr>
  <p:slideViewPr>
    <p:cSldViewPr snapToGrid="0">
      <p:cViewPr varScale="1">
        <p:scale>
          <a:sx n="82" d="100"/>
          <a:sy n="82" d="100"/>
        </p:scale>
        <p:origin x="12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E571-7504-4946-81FD-19154C605825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9EEA3-BDD1-4B4F-9A25-ED053F8CA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282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E571-7504-4946-81FD-19154C605825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9EEA3-BDD1-4B4F-9A25-ED053F8CA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64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E571-7504-4946-81FD-19154C605825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9EEA3-BDD1-4B4F-9A25-ED053F8CA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90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E571-7504-4946-81FD-19154C605825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9EEA3-BDD1-4B4F-9A25-ED053F8CA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E571-7504-4946-81FD-19154C605825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9EEA3-BDD1-4B4F-9A25-ED053F8CA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65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E571-7504-4946-81FD-19154C605825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9EEA3-BDD1-4B4F-9A25-ED053F8CA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02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E571-7504-4946-81FD-19154C605825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9EEA3-BDD1-4B4F-9A25-ED053F8CA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46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E571-7504-4946-81FD-19154C605825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9EEA3-BDD1-4B4F-9A25-ED053F8CA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06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E571-7504-4946-81FD-19154C605825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9EEA3-BDD1-4B4F-9A25-ED053F8CA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39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E571-7504-4946-81FD-19154C605825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9EEA3-BDD1-4B4F-9A25-ED053F8CA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98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E571-7504-4946-81FD-19154C605825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9EEA3-BDD1-4B4F-9A25-ED053F8CA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1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1E571-7504-4946-81FD-19154C605825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9EEA3-BDD1-4B4F-9A25-ED053F8CA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ch.tv/cityparking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41.173.36.105:8090/mobileticket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 pressure="1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177"/>
          <p:cNvPicPr>
            <a:picLocks noChangeAspect="1"/>
          </p:cNvPicPr>
          <p:nvPr/>
        </p:nvPicPr>
        <p:blipFill rotWithShape="1">
          <a:blip r:embed="rId4"/>
          <a:srcRect l="462" t="235" r="2695" b="1735"/>
          <a:stretch/>
        </p:blipFill>
        <p:spPr>
          <a:xfrm>
            <a:off x="4236662" y="623484"/>
            <a:ext cx="1463367" cy="1445998"/>
          </a:xfrm>
          <a:prstGeom prst="rect">
            <a:avLst/>
          </a:prstGeom>
          <a:ln>
            <a:noFill/>
          </a:ln>
        </p:spPr>
      </p:pic>
      <p:sp>
        <p:nvSpPr>
          <p:cNvPr id="182" name="Rounded Rectangle 181"/>
          <p:cNvSpPr/>
          <p:nvPr/>
        </p:nvSpPr>
        <p:spPr>
          <a:xfrm>
            <a:off x="2687602" y="6345623"/>
            <a:ext cx="4169879" cy="384182"/>
          </a:xfrm>
          <a:prstGeom prst="roundRect">
            <a:avLst>
              <a:gd name="adj" fmla="val 50000"/>
            </a:avLst>
          </a:prstGeom>
          <a:solidFill>
            <a:srgbClr val="EC1B2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TOWARDS WORLD-CLASS PARKING EXPERIENCE!!!</a:t>
            </a:r>
          </a:p>
        </p:txBody>
      </p:sp>
      <p:sp>
        <p:nvSpPr>
          <p:cNvPr id="184" name="Rounded Rectangle 183"/>
          <p:cNvSpPr/>
          <p:nvPr/>
        </p:nvSpPr>
        <p:spPr>
          <a:xfrm>
            <a:off x="2373841" y="2827176"/>
            <a:ext cx="5189008" cy="117136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rgbClr val="FECA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rebuchet MS" panose="020B0603020202020204" pitchFamily="34" charset="0"/>
              </a:rPr>
              <a:t>HARARE PROVINCIAL DEVELOPMENT DIALOGUE</a:t>
            </a:r>
          </a:p>
        </p:txBody>
      </p:sp>
      <p:sp>
        <p:nvSpPr>
          <p:cNvPr id="3" name="Rounded Rectangle 183">
            <a:extLst>
              <a:ext uri="{FF2B5EF4-FFF2-40B4-BE49-F238E27FC236}">
                <a16:creationId xmlns:a16="http://schemas.microsoft.com/office/drawing/2014/main" id="{C5E2A64A-E3E2-FE09-C5AB-C00CD537D49C}"/>
              </a:ext>
            </a:extLst>
          </p:cNvPr>
          <p:cNvSpPr/>
          <p:nvPr/>
        </p:nvSpPr>
        <p:spPr>
          <a:xfrm>
            <a:off x="7062000" y="5666399"/>
            <a:ext cx="2707200" cy="52560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rgbClr val="FECA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Trebuchet MS" panose="020B0603020202020204" pitchFamily="34" charset="0"/>
              </a:rPr>
              <a:t>Presented By: 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  <a:latin typeface="Trebuchet MS" panose="020B0603020202020204" pitchFamily="34" charset="0"/>
              </a:rPr>
              <a:t>F MANDAZA– PUBLIC RELATIONS MANAGER</a:t>
            </a:r>
          </a:p>
        </p:txBody>
      </p:sp>
    </p:spTree>
    <p:extLst>
      <p:ext uri="{BB962C8B-B14F-4D97-AF65-F5344CB8AC3E}">
        <p14:creationId xmlns:p14="http://schemas.microsoft.com/office/powerpoint/2010/main" val="1038335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7E1EDD-7408-9978-9DAF-13011E2D6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351F934-EE6E-0460-993B-0C3EC333A230}"/>
              </a:ext>
            </a:extLst>
          </p:cNvPr>
          <p:cNvSpPr/>
          <p:nvPr/>
        </p:nvSpPr>
        <p:spPr>
          <a:xfrm>
            <a:off x="0" y="0"/>
            <a:ext cx="9906000" cy="1012874"/>
          </a:xfrm>
          <a:prstGeom prst="rect">
            <a:avLst/>
          </a:prstGeom>
          <a:gradFill flip="none" rotWithShape="1">
            <a:gsLst>
              <a:gs pos="52000">
                <a:srgbClr val="FECA0B"/>
              </a:gs>
              <a:gs pos="86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AUTOMATION JOURNEY &amp; INNOVATIONS T  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CE8281-60A1-9CBD-E8FA-B735B2374F91}"/>
              </a:ext>
            </a:extLst>
          </p:cNvPr>
          <p:cNvSpPr/>
          <p:nvPr/>
        </p:nvSpPr>
        <p:spPr>
          <a:xfrm>
            <a:off x="607894" y="1249418"/>
            <a:ext cx="81442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b="1" dirty="0">
              <a:latin typeface="Trebuchet MS" panose="020B0603020202020204" pitchFamily="34" charset="0"/>
            </a:endParaRPr>
          </a:p>
          <a:p>
            <a:pPr algn="just"/>
            <a:endParaRPr lang="en-US" sz="1200" b="1" dirty="0">
              <a:solidFill>
                <a:srgbClr val="E91E23"/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D11B83-0653-7686-6C12-999E6971C6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2" t="235" r="2695" b="1735"/>
          <a:stretch/>
        </p:blipFill>
        <p:spPr>
          <a:xfrm>
            <a:off x="8867936" y="66675"/>
            <a:ext cx="896911" cy="886265"/>
          </a:xfrm>
          <a:prstGeom prst="rect">
            <a:avLst/>
          </a:prstGeom>
          <a:ln>
            <a:noFill/>
          </a:ln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67B411C-F176-0F23-F9EF-19D0583905AE}"/>
              </a:ext>
            </a:extLst>
          </p:cNvPr>
          <p:cNvSpPr/>
          <p:nvPr/>
        </p:nvSpPr>
        <p:spPr>
          <a:xfrm>
            <a:off x="607895" y="177187"/>
            <a:ext cx="5608108" cy="69955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8C44F-A27E-7913-E244-3E361505355C}"/>
              </a:ext>
            </a:extLst>
          </p:cNvPr>
          <p:cNvSpPr txBox="1"/>
          <p:nvPr/>
        </p:nvSpPr>
        <p:spPr>
          <a:xfrm>
            <a:off x="110139" y="664524"/>
            <a:ext cx="4954554" cy="1110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9581"/>
              </a:lnSpc>
              <a:spcBef>
                <a:spcPct val="0"/>
              </a:spcBef>
            </a:pPr>
            <a:r>
              <a:rPr lang="en-US" sz="2800" b="1" spc="-171" dirty="0">
                <a:solidFill>
                  <a:schemeClr val="tx1">
                    <a:lumMod val="85000"/>
                    <a:lumOff val="15000"/>
                  </a:schemeClr>
                </a:solidFill>
                <a:ea typeface="Cardo"/>
                <a:cs typeface="Cardo"/>
                <a:sym typeface="Cardo"/>
              </a:rPr>
              <a:t>SELF-SERVICE PLATFORMS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D70047-0C35-E2FC-2958-2A4B132FEF62}"/>
              </a:ext>
            </a:extLst>
          </p:cNvPr>
          <p:cNvSpPr txBox="1"/>
          <p:nvPr/>
        </p:nvSpPr>
        <p:spPr>
          <a:xfrm>
            <a:off x="-176870" y="2319582"/>
            <a:ext cx="463801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7632" lvl="1" indent="-343816">
              <a:buFont typeface="Arial"/>
              <a:buChar char="•"/>
            </a:pPr>
            <a:r>
              <a:rPr lang="en-US" sz="2400" spc="127" dirty="0">
                <a:solidFill>
                  <a:srgbClr val="000000"/>
                </a:solidFill>
                <a:latin typeface="Georgia" pitchFamily="18" charset="0"/>
                <a:ea typeface="Didact Gothic"/>
                <a:cs typeface="Didact Gothic"/>
                <a:sym typeface="Didact Gothic"/>
              </a:rPr>
              <a:t>USSD, WhatsApp Chatbot and Android mobile apps are available</a:t>
            </a:r>
          </a:p>
          <a:p>
            <a:endParaRPr lang="en-US" sz="2400" spc="127" dirty="0">
              <a:solidFill>
                <a:srgbClr val="000000"/>
              </a:solidFill>
              <a:latin typeface="Georgia" pitchFamily="18" charset="0"/>
              <a:ea typeface="Didact Gothic"/>
              <a:cs typeface="Didact Gothic"/>
              <a:sym typeface="Didact Gothic"/>
            </a:endParaRPr>
          </a:p>
          <a:p>
            <a:pPr marL="690869" lvl="1" indent="-345435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Georgia" pitchFamily="18" charset="0"/>
                <a:ea typeface="Arimo"/>
                <a:cs typeface="Arimo"/>
                <a:sym typeface="Arimo"/>
              </a:rPr>
              <a:t> Payment options includes </a:t>
            </a:r>
            <a:r>
              <a:rPr lang="en-US" sz="2400" dirty="0" err="1">
                <a:solidFill>
                  <a:srgbClr val="000000"/>
                </a:solidFill>
                <a:latin typeface="Georgia" pitchFamily="18" charset="0"/>
                <a:ea typeface="Arimo"/>
                <a:cs typeface="Arimo"/>
                <a:sym typeface="Arimo"/>
              </a:rPr>
              <a:t>ZimSwitch</a:t>
            </a:r>
            <a:r>
              <a:rPr lang="en-US" sz="2400" dirty="0">
                <a:solidFill>
                  <a:srgbClr val="000000"/>
                </a:solidFill>
                <a:latin typeface="Georgia" pitchFamily="18" charset="0"/>
                <a:ea typeface="Arimo"/>
                <a:cs typeface="Arimo"/>
                <a:sym typeface="Arimo"/>
              </a:rPr>
              <a:t>, Ecocash and O’Mari</a:t>
            </a:r>
          </a:p>
        </p:txBody>
      </p:sp>
      <p:pic>
        <p:nvPicPr>
          <p:cNvPr id="13" name="Picture 12" descr="Self service diagram-01.png">
            <a:extLst>
              <a:ext uri="{FF2B5EF4-FFF2-40B4-BE49-F238E27FC236}">
                <a16:creationId xmlns:a16="http://schemas.microsoft.com/office/drawing/2014/main" id="{AF7CB3CE-3127-2D77-41C4-5C1BAA8AA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445" y="1190061"/>
            <a:ext cx="5458408" cy="549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624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59C34-D7D3-A963-0FF8-1A9343691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54728B-F2B5-C931-AC6F-73282CC18484}"/>
              </a:ext>
            </a:extLst>
          </p:cNvPr>
          <p:cNvSpPr/>
          <p:nvPr/>
        </p:nvSpPr>
        <p:spPr>
          <a:xfrm>
            <a:off x="0" y="0"/>
            <a:ext cx="9906000" cy="1012874"/>
          </a:xfrm>
          <a:prstGeom prst="rect">
            <a:avLst/>
          </a:prstGeom>
          <a:gradFill flip="none" rotWithShape="1">
            <a:gsLst>
              <a:gs pos="52000">
                <a:srgbClr val="FECA0B"/>
              </a:gs>
              <a:gs pos="86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AUTOMATION JOURNEY &amp; INNOVATIONS T  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801B61-3073-47CE-9B8D-D9F70B7E27BA}"/>
              </a:ext>
            </a:extLst>
          </p:cNvPr>
          <p:cNvSpPr/>
          <p:nvPr/>
        </p:nvSpPr>
        <p:spPr>
          <a:xfrm>
            <a:off x="607894" y="1249418"/>
            <a:ext cx="81442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b="1" dirty="0">
              <a:latin typeface="Trebuchet MS" panose="020B0603020202020204" pitchFamily="34" charset="0"/>
            </a:endParaRPr>
          </a:p>
          <a:p>
            <a:pPr algn="just"/>
            <a:endParaRPr lang="en-US" sz="1200" b="1" dirty="0">
              <a:solidFill>
                <a:srgbClr val="E91E23"/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00A7EE-0320-C324-C90E-B505AE01DA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2" t="235" r="2695" b="1735"/>
          <a:stretch/>
        </p:blipFill>
        <p:spPr>
          <a:xfrm>
            <a:off x="8867936" y="66675"/>
            <a:ext cx="896911" cy="886265"/>
          </a:xfrm>
          <a:prstGeom prst="rect">
            <a:avLst/>
          </a:prstGeom>
          <a:ln>
            <a:noFill/>
          </a:ln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BD10B44-2E89-5260-9B29-D77A772E91FA}"/>
              </a:ext>
            </a:extLst>
          </p:cNvPr>
          <p:cNvSpPr/>
          <p:nvPr/>
        </p:nvSpPr>
        <p:spPr>
          <a:xfrm>
            <a:off x="607895" y="177187"/>
            <a:ext cx="5608108" cy="69955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D28CEE-45F7-51AE-9A3D-29B355BCA46C}"/>
              </a:ext>
            </a:extLst>
          </p:cNvPr>
          <p:cNvSpPr txBox="1"/>
          <p:nvPr/>
        </p:nvSpPr>
        <p:spPr>
          <a:xfrm>
            <a:off x="-699797" y="1314836"/>
            <a:ext cx="5719666" cy="5037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just">
              <a:spcAft>
                <a:spcPts val="1000"/>
              </a:spcAft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Roboto" pitchFamily="2" charset="0"/>
              </a:rPr>
              <a:t>Automatic Number Plate Recognition- (ANPR) system: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Roboto" pitchFamily="2" charset="0"/>
              </a:rPr>
              <a:t> It automatically detects, read, and record vehicle license plates in real-time using vehicle-mounted mobile cameras for parking management </a:t>
            </a:r>
          </a:p>
          <a:p>
            <a:pPr lvl="2" algn="just">
              <a:spcAft>
                <a:spcPts val="100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Calibri" panose="020F0502020204030204" pitchFamily="34" charset="0"/>
              <a:cs typeface="Roboto" pitchFamily="2" charset="0"/>
            </a:endParaRPr>
          </a:p>
          <a:p>
            <a:pPr lvl="2" algn="just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Roboto" pitchFamily="2" charset="0"/>
                <a:hlinkClick r:id="rId3"/>
              </a:rPr>
              <a:t>Live in the streets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Calibri" panose="020F0502020204030204" pitchFamily="34" charset="0"/>
              <a:cs typeface="Roboto" pitchFamily="2" charset="0"/>
            </a:endParaRPr>
          </a:p>
          <a:p>
            <a:pPr lvl="2" algn="just"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Calibri" panose="020F0502020204030204" pitchFamily="34" charset="0"/>
              <a:cs typeface="Roboto" pitchFamily="2" charset="0"/>
            </a:endParaRPr>
          </a:p>
          <a:p>
            <a:pPr lvl="2" algn="just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Roboto" pitchFamily="2" charset="0"/>
                <a:hlinkClick r:id="rId4"/>
              </a:rPr>
              <a:t>Control room dashboard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Calibri" panose="020F0502020204030204" pitchFamily="34" charset="0"/>
              <a:cs typeface="Roboto" pitchFamily="2" charset="0"/>
            </a:endParaRPr>
          </a:p>
        </p:txBody>
      </p:sp>
      <p:pic>
        <p:nvPicPr>
          <p:cNvPr id="4" name="Picture 3" descr="AQUA-1.png">
            <a:extLst>
              <a:ext uri="{FF2B5EF4-FFF2-40B4-BE49-F238E27FC236}">
                <a16:creationId xmlns:a16="http://schemas.microsoft.com/office/drawing/2014/main" id="{ED1F0219-AABE-7B1E-CD71-570BB5A341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6415" y="210118"/>
            <a:ext cx="5766914" cy="4088091"/>
          </a:xfrm>
          <a:prstGeom prst="rect">
            <a:avLst/>
          </a:prstGeom>
        </p:spPr>
      </p:pic>
      <p:pic>
        <p:nvPicPr>
          <p:cNvPr id="5" name="Picture 4" descr="AQUA-3.png">
            <a:extLst>
              <a:ext uri="{FF2B5EF4-FFF2-40B4-BE49-F238E27FC236}">
                <a16:creationId xmlns:a16="http://schemas.microsoft.com/office/drawing/2014/main" id="{C2A03A85-FAA6-16CA-DA07-7836CC83AA1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0694">
            <a:off x="4516887" y="2936405"/>
            <a:ext cx="5350219" cy="378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489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26EF0-3BB3-B7A8-D6C4-E320E65B7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B95E9F7-7EA3-4F20-7379-1408B6DC3CCC}"/>
              </a:ext>
            </a:extLst>
          </p:cNvPr>
          <p:cNvSpPr/>
          <p:nvPr/>
        </p:nvSpPr>
        <p:spPr>
          <a:xfrm>
            <a:off x="0" y="0"/>
            <a:ext cx="9906000" cy="1012874"/>
          </a:xfrm>
          <a:prstGeom prst="rect">
            <a:avLst/>
          </a:prstGeom>
          <a:gradFill flip="none" rotWithShape="1">
            <a:gsLst>
              <a:gs pos="52000">
                <a:srgbClr val="FECA0B"/>
              </a:gs>
              <a:gs pos="86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AUTOMATION JOURNEY &amp; INNOVATIONS T  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346278-5672-F66C-040A-587ECD0EB4A2}"/>
              </a:ext>
            </a:extLst>
          </p:cNvPr>
          <p:cNvSpPr/>
          <p:nvPr/>
        </p:nvSpPr>
        <p:spPr>
          <a:xfrm>
            <a:off x="607894" y="1249418"/>
            <a:ext cx="81442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b="1" dirty="0">
              <a:latin typeface="Trebuchet MS" panose="020B0603020202020204" pitchFamily="34" charset="0"/>
            </a:endParaRPr>
          </a:p>
          <a:p>
            <a:pPr algn="just"/>
            <a:endParaRPr lang="en-US" sz="1200" b="1" dirty="0">
              <a:solidFill>
                <a:srgbClr val="E91E23"/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CEF911-3260-F937-7743-CF9F2D059A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2" t="235" r="2695" b="1735"/>
          <a:stretch/>
        </p:blipFill>
        <p:spPr>
          <a:xfrm>
            <a:off x="8867936" y="66675"/>
            <a:ext cx="896911" cy="886265"/>
          </a:xfrm>
          <a:prstGeom prst="rect">
            <a:avLst/>
          </a:prstGeom>
          <a:ln>
            <a:noFill/>
          </a:ln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937F062-F258-75A4-24D0-B3E8C44FC16D}"/>
              </a:ext>
            </a:extLst>
          </p:cNvPr>
          <p:cNvSpPr/>
          <p:nvPr/>
        </p:nvSpPr>
        <p:spPr>
          <a:xfrm>
            <a:off x="607895" y="177187"/>
            <a:ext cx="5608108" cy="69955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FFC8EA-A0F6-CEFF-428B-F670E9A1DCD1}"/>
              </a:ext>
            </a:extLst>
          </p:cNvPr>
          <p:cNvSpPr txBox="1"/>
          <p:nvPr/>
        </p:nvSpPr>
        <p:spPr>
          <a:xfrm>
            <a:off x="1" y="1061044"/>
            <a:ext cx="442270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spc="-124" dirty="0">
                <a:solidFill>
                  <a:srgbClr val="000000"/>
                </a:solidFill>
                <a:ea typeface="Cardo"/>
                <a:cs typeface="Cardo"/>
                <a:sym typeface="Cardo"/>
              </a:rPr>
              <a:t>Traffic By-Law Management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spc="-124" dirty="0">
                <a:solidFill>
                  <a:srgbClr val="000000"/>
                </a:solidFill>
                <a:ea typeface="Cardo"/>
                <a:cs typeface="Cardo"/>
                <a:sym typeface="Cardo"/>
              </a:rPr>
              <a:t>City of Harare in 2023 mandated City Parking to enforce codes 90 &amp; 92 of the Traffic By-Law.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spc="-124" dirty="0">
              <a:solidFill>
                <a:srgbClr val="000000"/>
              </a:solidFill>
              <a:ea typeface="Cardo"/>
              <a:cs typeface="Cardo"/>
              <a:sym typeface="Cardo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spc="111" dirty="0">
                <a:solidFill>
                  <a:srgbClr val="000000"/>
                </a:solidFill>
              </a:rPr>
              <a:t>Enforcement – </a:t>
            </a:r>
            <a:r>
              <a:rPr lang="en-US" sz="2000" spc="111" dirty="0">
                <a:solidFill>
                  <a:srgbClr val="000000"/>
                </a:solidFill>
              </a:rPr>
              <a:t>Clamping, Tow Away and Storage of vehicles  for failure to pay parking fees. </a:t>
            </a:r>
          </a:p>
          <a:p>
            <a:pPr algn="just"/>
            <a:endParaRPr lang="en-US" sz="2000" spc="111" dirty="0">
              <a:solidFill>
                <a:srgbClr val="000000"/>
              </a:solidFill>
            </a:endParaRPr>
          </a:p>
          <a:p>
            <a:pPr algn="just"/>
            <a:r>
              <a:rPr lang="en-US" sz="2000" b="1" spc="111" dirty="0">
                <a:solidFill>
                  <a:srgbClr val="000000"/>
                </a:solidFill>
              </a:rPr>
              <a:t>Grace periods-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spc="111" dirty="0">
                <a:solidFill>
                  <a:srgbClr val="FF0000"/>
                </a:solidFill>
              </a:rPr>
              <a:t>15 minutes for unpaid    ticket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spc="111" dirty="0">
                <a:solidFill>
                  <a:srgbClr val="FF0000"/>
                </a:solidFill>
              </a:rPr>
              <a:t>30 minutes for expired ticket </a:t>
            </a:r>
          </a:p>
          <a:p>
            <a:pPr algn="just"/>
            <a:endParaRPr lang="en-US" sz="2000" b="1" spc="111" dirty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spc="111" dirty="0">
                <a:solidFill>
                  <a:srgbClr val="000000"/>
                </a:solidFill>
              </a:rPr>
              <a:t>The system gives notifications of vehicles due for clamping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W" sz="2000" spc="111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ZW" sz="2400" spc="111" dirty="0">
              <a:solidFill>
                <a:srgbClr val="000000"/>
              </a:solidFill>
            </a:endParaRPr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4DF0AA5F-CD8D-DAAA-BEDF-ED4D9B0D6BDE}"/>
              </a:ext>
            </a:extLst>
          </p:cNvPr>
          <p:cNvSpPr/>
          <p:nvPr/>
        </p:nvSpPr>
        <p:spPr>
          <a:xfrm>
            <a:off x="5063964" y="1130887"/>
            <a:ext cx="3548844" cy="5798534"/>
          </a:xfrm>
          <a:custGeom>
            <a:avLst/>
            <a:gdLst/>
            <a:ahLst/>
            <a:cxnLst/>
            <a:rect l="l" t="t" r="r" b="b"/>
            <a:pathLst>
              <a:path w="4630291" h="7780110">
                <a:moveTo>
                  <a:pt x="0" y="0"/>
                </a:moveTo>
                <a:lnTo>
                  <a:pt x="4630291" y="0"/>
                </a:lnTo>
                <a:lnTo>
                  <a:pt x="4630291" y="7780110"/>
                </a:lnTo>
                <a:lnTo>
                  <a:pt x="0" y="77801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69" r="-4870"/>
            </a:stretch>
          </a:blipFill>
        </p:spPr>
        <p:txBody>
          <a:bodyPr/>
          <a:lstStyle/>
          <a:p>
            <a:endParaRPr lang="en-ZW"/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E26DCF5C-7255-6FC8-5970-1F52130B4D55}"/>
              </a:ext>
            </a:extLst>
          </p:cNvPr>
          <p:cNvSpPr/>
          <p:nvPr/>
        </p:nvSpPr>
        <p:spPr>
          <a:xfrm>
            <a:off x="5781018" y="1541805"/>
            <a:ext cx="2476576" cy="4976699"/>
          </a:xfrm>
          <a:custGeom>
            <a:avLst/>
            <a:gdLst/>
            <a:ahLst/>
            <a:cxnLst/>
            <a:rect l="l" t="t" r="r" b="b"/>
            <a:pathLst>
              <a:path w="3437861" h="7203023">
                <a:moveTo>
                  <a:pt x="0" y="0"/>
                </a:moveTo>
                <a:lnTo>
                  <a:pt x="3437861" y="0"/>
                </a:lnTo>
                <a:lnTo>
                  <a:pt x="3437861" y="7203023"/>
                </a:lnTo>
                <a:lnTo>
                  <a:pt x="0" y="72030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670" b="-1670"/>
            </a:stretch>
          </a:blipFill>
        </p:spPr>
        <p:txBody>
          <a:bodyPr/>
          <a:lstStyle/>
          <a:p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3130954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BB2C86-AE3E-888E-B90A-158B2EDCE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64B80E9-6E95-4C2D-59C6-EB99C4F2D999}"/>
              </a:ext>
            </a:extLst>
          </p:cNvPr>
          <p:cNvSpPr/>
          <p:nvPr/>
        </p:nvSpPr>
        <p:spPr>
          <a:xfrm>
            <a:off x="0" y="0"/>
            <a:ext cx="9906000" cy="1012874"/>
          </a:xfrm>
          <a:prstGeom prst="rect">
            <a:avLst/>
          </a:prstGeom>
          <a:gradFill flip="none" rotWithShape="1">
            <a:gsLst>
              <a:gs pos="52000">
                <a:srgbClr val="FECA0B"/>
              </a:gs>
              <a:gs pos="86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AUTOMATION JOURNEY &amp; INNOVATIONS T  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6C2EB09-CB04-62D3-AC8B-62BBBBF84A48}"/>
              </a:ext>
            </a:extLst>
          </p:cNvPr>
          <p:cNvSpPr/>
          <p:nvPr/>
        </p:nvSpPr>
        <p:spPr>
          <a:xfrm>
            <a:off x="607894" y="1249418"/>
            <a:ext cx="81442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b="1" dirty="0">
              <a:latin typeface="Trebuchet MS" panose="020B0603020202020204" pitchFamily="34" charset="0"/>
            </a:endParaRPr>
          </a:p>
          <a:p>
            <a:pPr algn="just"/>
            <a:endParaRPr lang="en-US" sz="1200" b="1" dirty="0">
              <a:solidFill>
                <a:srgbClr val="E91E23"/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0867A2-B544-0A1E-32D7-D18AFDED6A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2" t="235" r="2695" b="1735"/>
          <a:stretch/>
        </p:blipFill>
        <p:spPr>
          <a:xfrm>
            <a:off x="8867936" y="66675"/>
            <a:ext cx="896911" cy="886265"/>
          </a:xfrm>
          <a:prstGeom prst="rect">
            <a:avLst/>
          </a:prstGeom>
          <a:ln>
            <a:noFill/>
          </a:ln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044C843-C4E2-9ED5-174C-1171FC2C230E}"/>
              </a:ext>
            </a:extLst>
          </p:cNvPr>
          <p:cNvSpPr/>
          <p:nvPr/>
        </p:nvSpPr>
        <p:spPr>
          <a:xfrm>
            <a:off x="607895" y="177187"/>
            <a:ext cx="5608108" cy="69955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E35DCF-D892-ED2B-FF0B-71BA1E6D68D2}"/>
              </a:ext>
            </a:extLst>
          </p:cNvPr>
          <p:cNvSpPr txBox="1"/>
          <p:nvPr/>
        </p:nvSpPr>
        <p:spPr>
          <a:xfrm>
            <a:off x="1" y="1061044"/>
            <a:ext cx="4422709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spc="-124" dirty="0">
                <a:solidFill>
                  <a:srgbClr val="000000"/>
                </a:solidFill>
                <a:latin typeface="Georgia" pitchFamily="18" charset="0"/>
                <a:ea typeface="Cardo"/>
                <a:cs typeface="Cardo"/>
                <a:sym typeface="Cardo"/>
              </a:rPr>
              <a:t>Traffic By-Law Management</a:t>
            </a:r>
          </a:p>
          <a:p>
            <a:pPr algn="l"/>
            <a:r>
              <a:rPr lang="en-US" sz="2400" spc="-124" dirty="0">
                <a:solidFill>
                  <a:srgbClr val="000000"/>
                </a:solidFill>
                <a:ea typeface="Cardo"/>
                <a:cs typeface="Cardo"/>
                <a:sym typeface="Cardo"/>
              </a:rPr>
              <a:t>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spc="-124" dirty="0">
              <a:solidFill>
                <a:srgbClr val="000000"/>
              </a:solidFill>
              <a:ea typeface="Cardo"/>
              <a:cs typeface="Cardo"/>
              <a:sym typeface="Cardo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spc="-124" dirty="0">
              <a:solidFill>
                <a:srgbClr val="000000"/>
              </a:solidFill>
              <a:ea typeface="Cardo"/>
              <a:cs typeface="Cardo"/>
              <a:sym typeface="Cardo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spc="-124" dirty="0">
              <a:solidFill>
                <a:srgbClr val="000000"/>
              </a:solidFill>
              <a:ea typeface="Cardo"/>
              <a:cs typeface="Cardo"/>
              <a:sym typeface="Cardo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spc="-124" dirty="0">
              <a:solidFill>
                <a:srgbClr val="000000"/>
              </a:solidFill>
              <a:ea typeface="Cardo"/>
              <a:cs typeface="Cardo"/>
              <a:sym typeface="Card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Roboto" pitchFamily="2" charset="0"/>
              </a:rPr>
              <a:t>Identifies and tracks vehicles that are flagged for reasons such as breaking of clamps and unpaid fines.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W" sz="2400" spc="111" dirty="0">
              <a:solidFill>
                <a:srgbClr val="000000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64E0D3F-2CEB-499B-1B59-09421C6E9F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t="6395" r="15470" b="5785"/>
          <a:stretch/>
        </p:blipFill>
        <p:spPr bwMode="auto">
          <a:xfrm>
            <a:off x="466047" y="1686031"/>
            <a:ext cx="2109201" cy="156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FDD0F54E-3B0D-28D3-8C6E-F9F4D44B5892}"/>
              </a:ext>
            </a:extLst>
          </p:cNvPr>
          <p:cNvSpPr/>
          <p:nvPr/>
        </p:nvSpPr>
        <p:spPr>
          <a:xfrm>
            <a:off x="5281126" y="1130128"/>
            <a:ext cx="4230537" cy="5550686"/>
          </a:xfrm>
          <a:custGeom>
            <a:avLst/>
            <a:gdLst/>
            <a:ahLst/>
            <a:cxnLst/>
            <a:rect l="l" t="t" r="r" b="b"/>
            <a:pathLst>
              <a:path w="4622908" h="7767704">
                <a:moveTo>
                  <a:pt x="0" y="0"/>
                </a:moveTo>
                <a:lnTo>
                  <a:pt x="4622908" y="0"/>
                </a:lnTo>
                <a:lnTo>
                  <a:pt x="4622908" y="7767704"/>
                </a:lnTo>
                <a:lnTo>
                  <a:pt x="0" y="77677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869" r="-4870"/>
            </a:stretch>
          </a:blipFill>
        </p:spPr>
        <p:txBody>
          <a:bodyPr/>
          <a:lstStyle/>
          <a:p>
            <a:endParaRPr lang="en-ZW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C08F7D69-75E7-D423-389F-34C2D29792CA}"/>
              </a:ext>
            </a:extLst>
          </p:cNvPr>
          <p:cNvSpPr/>
          <p:nvPr/>
        </p:nvSpPr>
        <p:spPr>
          <a:xfrm>
            <a:off x="6027576" y="1470181"/>
            <a:ext cx="2985796" cy="4855974"/>
          </a:xfrm>
          <a:custGeom>
            <a:avLst/>
            <a:gdLst/>
            <a:ahLst/>
            <a:cxnLst/>
            <a:rect l="l" t="t" r="r" b="b"/>
            <a:pathLst>
              <a:path w="3296492" h="7203023">
                <a:moveTo>
                  <a:pt x="0" y="0"/>
                </a:moveTo>
                <a:lnTo>
                  <a:pt x="3296492" y="0"/>
                </a:lnTo>
                <a:lnTo>
                  <a:pt x="3296492" y="7203023"/>
                </a:lnTo>
                <a:lnTo>
                  <a:pt x="0" y="72030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833" t="-1402" b="-1402"/>
            </a:stretch>
          </a:blipFill>
        </p:spPr>
        <p:txBody>
          <a:bodyPr/>
          <a:lstStyle/>
          <a:p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976238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AC4C67-5699-D472-E85F-8ADB9146E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67D65E-652C-3F45-87B7-D1DBBEA91D10}"/>
              </a:ext>
            </a:extLst>
          </p:cNvPr>
          <p:cNvSpPr/>
          <p:nvPr/>
        </p:nvSpPr>
        <p:spPr>
          <a:xfrm>
            <a:off x="0" y="0"/>
            <a:ext cx="9906000" cy="1012874"/>
          </a:xfrm>
          <a:prstGeom prst="rect">
            <a:avLst/>
          </a:prstGeom>
          <a:gradFill flip="none" rotWithShape="1">
            <a:gsLst>
              <a:gs pos="52000">
                <a:srgbClr val="FECA0B"/>
              </a:gs>
              <a:gs pos="86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 OPERATIVES UNIFORMS    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C02AD3-6688-D680-5EC0-30F57C166E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2" t="235" r="2695" b="1735"/>
          <a:stretch/>
        </p:blipFill>
        <p:spPr>
          <a:xfrm>
            <a:off x="8867936" y="66675"/>
            <a:ext cx="896911" cy="886265"/>
          </a:xfrm>
          <a:prstGeom prst="rect">
            <a:avLst/>
          </a:prstGeom>
          <a:ln>
            <a:noFill/>
          </a:ln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82902E9-382E-7178-8F62-374D0661362A}"/>
              </a:ext>
            </a:extLst>
          </p:cNvPr>
          <p:cNvSpPr/>
          <p:nvPr/>
        </p:nvSpPr>
        <p:spPr>
          <a:xfrm>
            <a:off x="607895" y="177187"/>
            <a:ext cx="5608108" cy="69955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B219E9-2E4D-0468-F816-79E66AA3A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2874"/>
            <a:ext cx="5047201" cy="58901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FDDE9C-7EDC-FE53-6644-9406EE5B3C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7201" y="1012874"/>
            <a:ext cx="4858799" cy="584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93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3132CC-B4CE-7172-F268-AE7603BD6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38C007D-35B3-ABFA-973E-50EA1FD956E0}"/>
              </a:ext>
            </a:extLst>
          </p:cNvPr>
          <p:cNvSpPr/>
          <p:nvPr/>
        </p:nvSpPr>
        <p:spPr>
          <a:xfrm>
            <a:off x="0" y="0"/>
            <a:ext cx="9906000" cy="1012874"/>
          </a:xfrm>
          <a:prstGeom prst="rect">
            <a:avLst/>
          </a:prstGeom>
          <a:gradFill flip="none" rotWithShape="1">
            <a:gsLst>
              <a:gs pos="52000">
                <a:srgbClr val="FECA0B"/>
              </a:gs>
              <a:gs pos="86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 CITY OF HARARE OPERATIVES’ UNIFORMS    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7ABBEC-4E79-6C8B-962A-B165106B61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2" t="235" r="2695" b="1735"/>
          <a:stretch/>
        </p:blipFill>
        <p:spPr>
          <a:xfrm>
            <a:off x="8867936" y="66675"/>
            <a:ext cx="896911" cy="886265"/>
          </a:xfrm>
          <a:prstGeom prst="rect">
            <a:avLst/>
          </a:prstGeom>
          <a:ln>
            <a:noFill/>
          </a:ln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F8AF70A-9FB0-6A77-E962-62BE36542E53}"/>
              </a:ext>
            </a:extLst>
          </p:cNvPr>
          <p:cNvSpPr/>
          <p:nvPr/>
        </p:nvSpPr>
        <p:spPr>
          <a:xfrm>
            <a:off x="607895" y="177187"/>
            <a:ext cx="5608108" cy="69955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2050" name="Picture 2" descr="Fights erupt at Harare Traffic as 8 ...">
            <a:extLst>
              <a:ext uri="{FF2B5EF4-FFF2-40B4-BE49-F238E27FC236}">
                <a16:creationId xmlns:a16="http://schemas.microsoft.com/office/drawing/2014/main" id="{16B64D8E-AF7B-3EAA-385F-82FE3A5E7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403" y="1019615"/>
            <a:ext cx="4894800" cy="584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e Herald - Breaking news.">
            <a:extLst>
              <a:ext uri="{FF2B5EF4-FFF2-40B4-BE49-F238E27FC236}">
                <a16:creationId xmlns:a16="http://schemas.microsoft.com/office/drawing/2014/main" id="{7DA690F7-8011-0EA3-1D24-6FC57FAF5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00" y="1012874"/>
            <a:ext cx="5090400" cy="584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677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906000" cy="1012874"/>
          </a:xfrm>
          <a:prstGeom prst="rect">
            <a:avLst/>
          </a:prstGeom>
          <a:gradFill flip="none" rotWithShape="1">
            <a:gsLst>
              <a:gs pos="52000">
                <a:srgbClr val="FECA0B"/>
              </a:gs>
              <a:gs pos="86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   THANK YOU !!!</a:t>
            </a:r>
          </a:p>
        </p:txBody>
      </p:sp>
      <p:sp>
        <p:nvSpPr>
          <p:cNvPr id="2" name="Rectangle 1"/>
          <p:cNvSpPr/>
          <p:nvPr/>
        </p:nvSpPr>
        <p:spPr>
          <a:xfrm>
            <a:off x="607894" y="1296071"/>
            <a:ext cx="814422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b="1" dirty="0">
              <a:latin typeface="Trebuchet MS" panose="020B0603020202020204" pitchFamily="34" charset="0"/>
            </a:endParaRPr>
          </a:p>
          <a:p>
            <a:pPr algn="ctr"/>
            <a:r>
              <a:rPr lang="en-US" sz="2000" b="1" dirty="0">
                <a:latin typeface="Trebuchet MS" panose="020B0603020202020204" pitchFamily="34" charset="0"/>
              </a:rPr>
              <a:t>  </a:t>
            </a:r>
          </a:p>
          <a:p>
            <a:pPr algn="ctr"/>
            <a:endParaRPr lang="en-US" sz="2000" b="1" dirty="0">
              <a:latin typeface="Trebuchet MS" panose="020B0603020202020204" pitchFamily="34" charset="0"/>
            </a:endParaRPr>
          </a:p>
          <a:p>
            <a:pPr algn="ctr"/>
            <a:endParaRPr lang="en-US" sz="2000" b="1" dirty="0">
              <a:latin typeface="Trebuchet MS" panose="020B0603020202020204" pitchFamily="34" charset="0"/>
            </a:endParaRPr>
          </a:p>
          <a:p>
            <a:pPr algn="ctr"/>
            <a:endParaRPr lang="en-US" sz="2000" b="1" dirty="0">
              <a:latin typeface="Trebuchet MS" panose="020B0603020202020204" pitchFamily="34" charset="0"/>
            </a:endParaRPr>
          </a:p>
          <a:p>
            <a:pPr algn="ctr"/>
            <a:endParaRPr lang="en-US" sz="2000" b="1" dirty="0">
              <a:latin typeface="Trebuchet MS" panose="020B0603020202020204" pitchFamily="34" charset="0"/>
            </a:endParaRPr>
          </a:p>
          <a:p>
            <a:pPr algn="ctr"/>
            <a:r>
              <a:rPr lang="en-US" sz="6600" b="1" dirty="0">
                <a:latin typeface="Trebuchet MS" panose="020B0603020202020204" pitchFamily="34" charset="0"/>
              </a:rPr>
              <a:t>THANK YOU </a:t>
            </a:r>
          </a:p>
          <a:p>
            <a:pPr algn="just"/>
            <a:endParaRPr lang="en-US" sz="2000" b="1" dirty="0">
              <a:latin typeface="Trebuchet MS" panose="020B0603020202020204" pitchFamily="34" charset="0"/>
            </a:endParaRPr>
          </a:p>
          <a:p>
            <a:pPr algn="just"/>
            <a:endParaRPr lang="en-US" sz="2000" b="1" dirty="0">
              <a:latin typeface="Trebuchet MS" panose="020B0603020202020204" pitchFamily="34" charset="0"/>
            </a:endParaRPr>
          </a:p>
          <a:p>
            <a:pPr algn="just"/>
            <a:endParaRPr lang="en-US" sz="2000" b="1" dirty="0">
              <a:latin typeface="Trebuchet MS" panose="020B0603020202020204" pitchFamily="34" charset="0"/>
            </a:endParaRPr>
          </a:p>
          <a:p>
            <a:pPr algn="just"/>
            <a:endParaRPr lang="en-US" sz="1200" b="1" dirty="0">
              <a:solidFill>
                <a:srgbClr val="E91E23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54002" y="6324023"/>
            <a:ext cx="4169879" cy="384182"/>
          </a:xfrm>
          <a:prstGeom prst="roundRect">
            <a:avLst>
              <a:gd name="adj" fmla="val 50000"/>
            </a:avLst>
          </a:prstGeom>
          <a:solidFill>
            <a:srgbClr val="EC1B2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TOWARDS WORLD-CLASS PARKING EXPERIENCE!!!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462" t="235" r="2695" b="1735"/>
          <a:stretch/>
        </p:blipFill>
        <p:spPr>
          <a:xfrm>
            <a:off x="8867936" y="66675"/>
            <a:ext cx="896911" cy="886265"/>
          </a:xfrm>
          <a:prstGeom prst="rect">
            <a:avLst/>
          </a:prstGeom>
          <a:ln>
            <a:noFill/>
          </a:ln>
        </p:spPr>
      </p:pic>
      <p:sp>
        <p:nvSpPr>
          <p:cNvPr id="12" name="Rounded Rectangle 11"/>
          <p:cNvSpPr/>
          <p:nvPr/>
        </p:nvSpPr>
        <p:spPr>
          <a:xfrm>
            <a:off x="607895" y="177187"/>
            <a:ext cx="5608108" cy="69955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Picture 3" descr="brand-new-car-ai-generated-image.jpg">
            <a:extLst>
              <a:ext uri="{FF2B5EF4-FFF2-40B4-BE49-F238E27FC236}">
                <a16:creationId xmlns:a16="http://schemas.microsoft.com/office/drawing/2014/main" id="{C1253D8C-27A3-5889-EFC6-256EED22388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19615"/>
            <a:ext cx="9906000" cy="583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96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1776</TotalTime>
  <Words>199</Words>
  <Application>Microsoft Office PowerPoint</Application>
  <PresentationFormat>A4 Paper (210x297 mm)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Cardo</vt:lpstr>
      <vt:lpstr>Georgia</vt:lpstr>
      <vt:lpstr>Symbol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Francis Mandaza</cp:lastModifiedBy>
  <cp:revision>37</cp:revision>
  <dcterms:created xsi:type="dcterms:W3CDTF">2022-03-17T10:01:39Z</dcterms:created>
  <dcterms:modified xsi:type="dcterms:W3CDTF">2025-06-19T07:38:50Z</dcterms:modified>
</cp:coreProperties>
</file>